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46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5852F-0BEC-4094-B6BB-B204827AEFB7}" type="datetimeFigureOut">
              <a:rPr lang="en-ZA" smtClean="0"/>
              <a:t>2026/06/26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2F268-220F-499B-8AA1-58F26A33213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67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2F268-220F-499B-8AA1-58F26A33213C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8066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microsoft.com/office/2007/relationships/hdphoto" Target="../media/hdphoto1.wdp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3.jpeg"/><Relationship Id="rId2" Type="http://schemas.openxmlformats.org/officeDocument/2006/relationships/image" Target="../media/image1.png"/><Relationship Id="rId16" Type="http://schemas.openxmlformats.org/officeDocument/2006/relationships/image" Target="../media/image12.jpg"/><Relationship Id="rId20" Type="http://schemas.openxmlformats.org/officeDocument/2006/relationships/hyperlink" Target="https://apamt.org/apamt-signup?BackURL=resources%2Fwebinars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://www.apamt.org/" TargetMode="External"/><Relationship Id="rId10" Type="http://schemas.openxmlformats.org/officeDocument/2006/relationships/image" Target="../media/image9.png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mailto:contactapamt@gmail.com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6">
            <a:extLst>
              <a:ext uri="{FF2B5EF4-FFF2-40B4-BE49-F238E27FC236}">
                <a16:creationId xmlns:a16="http://schemas.microsoft.com/office/drawing/2014/main" id="{DA6ED781-8B6C-C4AE-6AF8-C905F1A96DF5}"/>
              </a:ext>
            </a:extLst>
          </p:cNvPr>
          <p:cNvSpPr/>
          <p:nvPr userDrawn="1"/>
        </p:nvSpPr>
        <p:spPr>
          <a:xfrm>
            <a:off x="5181600" y="3499852"/>
            <a:ext cx="4824074" cy="426720"/>
          </a:xfrm>
          <a:custGeom>
            <a:avLst/>
            <a:gdLst/>
            <a:ahLst/>
            <a:cxnLst/>
            <a:rect l="l" t="t" r="r" b="b"/>
            <a:pathLst>
              <a:path w="3346704" h="426720">
                <a:moveTo>
                  <a:pt x="0" y="426720"/>
                </a:moveTo>
                <a:lnTo>
                  <a:pt x="3240024" y="426720"/>
                </a:lnTo>
                <a:lnTo>
                  <a:pt x="3346704" y="0"/>
                </a:lnTo>
                <a:lnTo>
                  <a:pt x="106680" y="0"/>
                </a:lnTo>
                <a:lnTo>
                  <a:pt x="0" y="42672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2BBFAB9B-5D9D-E838-A9D0-1CF7A4E756C8}"/>
              </a:ext>
            </a:extLst>
          </p:cNvPr>
          <p:cNvSpPr/>
          <p:nvPr userDrawn="1"/>
        </p:nvSpPr>
        <p:spPr>
          <a:xfrm>
            <a:off x="2502408" y="4680204"/>
            <a:ext cx="1141475" cy="1141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26">
            <a:extLst>
              <a:ext uri="{FF2B5EF4-FFF2-40B4-BE49-F238E27FC236}">
                <a16:creationId xmlns:a16="http://schemas.microsoft.com/office/drawing/2014/main" id="{0C25A483-EA6E-6EC7-C0A6-56CA86563A7B}"/>
              </a:ext>
            </a:extLst>
          </p:cNvPr>
          <p:cNvSpPr/>
          <p:nvPr userDrawn="1"/>
        </p:nvSpPr>
        <p:spPr>
          <a:xfrm>
            <a:off x="2026920" y="3317748"/>
            <a:ext cx="1143000" cy="1141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084354C2-0E18-BF14-B213-2417C6E1D4C6}"/>
              </a:ext>
            </a:extLst>
          </p:cNvPr>
          <p:cNvSpPr/>
          <p:nvPr userDrawn="1"/>
        </p:nvSpPr>
        <p:spPr>
          <a:xfrm>
            <a:off x="1891283" y="4323588"/>
            <a:ext cx="1141476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28">
            <a:extLst>
              <a:ext uri="{FF2B5EF4-FFF2-40B4-BE49-F238E27FC236}">
                <a16:creationId xmlns:a16="http://schemas.microsoft.com/office/drawing/2014/main" id="{0D1E04D4-F1D4-661C-3DEF-83C212B24380}"/>
              </a:ext>
            </a:extLst>
          </p:cNvPr>
          <p:cNvSpPr/>
          <p:nvPr userDrawn="1"/>
        </p:nvSpPr>
        <p:spPr>
          <a:xfrm>
            <a:off x="2787216" y="3534469"/>
            <a:ext cx="1141476" cy="11414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29">
            <a:extLst>
              <a:ext uri="{FF2B5EF4-FFF2-40B4-BE49-F238E27FC236}">
                <a16:creationId xmlns:a16="http://schemas.microsoft.com/office/drawing/2014/main" id="{7C0E8014-EFD3-4604-35E7-7ED420F8052C}"/>
              </a:ext>
            </a:extLst>
          </p:cNvPr>
          <p:cNvSpPr/>
          <p:nvPr userDrawn="1"/>
        </p:nvSpPr>
        <p:spPr>
          <a:xfrm>
            <a:off x="1024128" y="3477768"/>
            <a:ext cx="1141475" cy="11429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422F28B5-7B87-E2E2-4648-1FB7CAAF963F}"/>
              </a:ext>
            </a:extLst>
          </p:cNvPr>
          <p:cNvSpPr/>
          <p:nvPr userDrawn="1"/>
        </p:nvSpPr>
        <p:spPr>
          <a:xfrm>
            <a:off x="9294368" y="31876"/>
            <a:ext cx="764031" cy="13243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31">
            <a:extLst>
              <a:ext uri="{FF2B5EF4-FFF2-40B4-BE49-F238E27FC236}">
                <a16:creationId xmlns:a16="http://schemas.microsoft.com/office/drawing/2014/main" id="{61EB920D-7395-7F3E-57E6-8FB4CD295982}"/>
              </a:ext>
            </a:extLst>
          </p:cNvPr>
          <p:cNvSpPr/>
          <p:nvPr userDrawn="1"/>
        </p:nvSpPr>
        <p:spPr>
          <a:xfrm>
            <a:off x="2814828" y="1122819"/>
            <a:ext cx="7252498" cy="2368296"/>
          </a:xfrm>
          <a:custGeom>
            <a:avLst/>
            <a:gdLst/>
            <a:ahLst/>
            <a:cxnLst/>
            <a:rect l="l" t="t" r="r" b="b"/>
            <a:pathLst>
              <a:path w="6976872" h="2368296">
                <a:moveTo>
                  <a:pt x="6976872" y="2368296"/>
                </a:moveTo>
                <a:lnTo>
                  <a:pt x="6976872" y="0"/>
                </a:lnTo>
                <a:lnTo>
                  <a:pt x="1245997" y="0"/>
                </a:lnTo>
                <a:lnTo>
                  <a:pt x="0" y="2368296"/>
                </a:lnTo>
                <a:lnTo>
                  <a:pt x="6976872" y="2368296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lang="en-NZ" sz="1400" b="0" i="0" kern="1200" dirty="0">
              <a:solidFill>
                <a:schemeClr val="tx1"/>
              </a:solidFill>
              <a:effectLst/>
              <a:latin typeface="Aptos Display" panose="020B0004020202020204" pitchFamily="34" charset="0"/>
              <a:ea typeface="+mn-ea"/>
              <a:cs typeface="+mn-cs"/>
            </a:endParaRPr>
          </a:p>
          <a:p>
            <a:endParaRPr lang="en-NZ" sz="1400" b="0" i="0" kern="1200" dirty="0">
              <a:solidFill>
                <a:schemeClr val="tx1"/>
              </a:solidFill>
              <a:effectLst/>
              <a:latin typeface="Aptos Display" panose="020B0004020202020204" pitchFamily="34" charset="0"/>
              <a:ea typeface="+mn-ea"/>
              <a:cs typeface="+mn-cs"/>
            </a:endParaRPr>
          </a:p>
          <a:p>
            <a:endParaRPr lang="en-NZ" sz="1400" b="0" i="0" kern="1200" dirty="0">
              <a:solidFill>
                <a:schemeClr val="tx1"/>
              </a:solidFill>
              <a:effectLst/>
              <a:latin typeface="Aptos Display" panose="020B0004020202020204" pitchFamily="34" charset="0"/>
              <a:ea typeface="+mn-ea"/>
              <a:cs typeface="+mn-cs"/>
            </a:endParaRPr>
          </a:p>
          <a:p>
            <a:endParaRPr lang="en-NZ" sz="1400" b="0" i="0" kern="1200" dirty="0">
              <a:solidFill>
                <a:schemeClr val="tx1"/>
              </a:solidFill>
              <a:effectLst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object 32">
            <a:extLst>
              <a:ext uri="{FF2B5EF4-FFF2-40B4-BE49-F238E27FC236}">
                <a16:creationId xmlns:a16="http://schemas.microsoft.com/office/drawing/2014/main" id="{23DD587A-A5AA-D7FE-342C-3E725D094459}"/>
              </a:ext>
            </a:extLst>
          </p:cNvPr>
          <p:cNvSpPr/>
          <p:nvPr userDrawn="1"/>
        </p:nvSpPr>
        <p:spPr>
          <a:xfrm>
            <a:off x="1524" y="5692396"/>
            <a:ext cx="10056876" cy="745235"/>
          </a:xfrm>
          <a:custGeom>
            <a:avLst/>
            <a:gdLst/>
            <a:ahLst/>
            <a:cxnLst/>
            <a:rect l="l" t="t" r="r" b="b"/>
            <a:pathLst>
              <a:path w="10056876" h="745236">
                <a:moveTo>
                  <a:pt x="10056876" y="745235"/>
                </a:moveTo>
                <a:lnTo>
                  <a:pt x="10056876" y="0"/>
                </a:lnTo>
                <a:lnTo>
                  <a:pt x="0" y="0"/>
                </a:lnTo>
                <a:lnTo>
                  <a:pt x="0" y="745235"/>
                </a:lnTo>
                <a:lnTo>
                  <a:pt x="10056876" y="745235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33">
            <a:extLst>
              <a:ext uri="{FF2B5EF4-FFF2-40B4-BE49-F238E27FC236}">
                <a16:creationId xmlns:a16="http://schemas.microsoft.com/office/drawing/2014/main" id="{EC601935-A644-BBC4-A67B-98144D096AB4}"/>
              </a:ext>
            </a:extLst>
          </p:cNvPr>
          <p:cNvSpPr/>
          <p:nvPr userDrawn="1"/>
        </p:nvSpPr>
        <p:spPr>
          <a:xfrm>
            <a:off x="4093464" y="7306056"/>
            <a:ext cx="5964936" cy="466344"/>
          </a:xfrm>
          <a:custGeom>
            <a:avLst/>
            <a:gdLst/>
            <a:ahLst/>
            <a:cxnLst/>
            <a:rect l="l" t="t" r="r" b="b"/>
            <a:pathLst>
              <a:path w="5964936" h="466344">
                <a:moveTo>
                  <a:pt x="0" y="466344"/>
                </a:moveTo>
                <a:lnTo>
                  <a:pt x="5964936" y="466344"/>
                </a:lnTo>
                <a:lnTo>
                  <a:pt x="5964936" y="0"/>
                </a:lnTo>
                <a:lnTo>
                  <a:pt x="0" y="0"/>
                </a:lnTo>
                <a:lnTo>
                  <a:pt x="0" y="46634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4">
            <a:extLst>
              <a:ext uri="{FF2B5EF4-FFF2-40B4-BE49-F238E27FC236}">
                <a16:creationId xmlns:a16="http://schemas.microsoft.com/office/drawing/2014/main" id="{1D25CB7E-6E34-5E4C-157D-ED8283C78148}"/>
              </a:ext>
            </a:extLst>
          </p:cNvPr>
          <p:cNvSpPr/>
          <p:nvPr userDrawn="1"/>
        </p:nvSpPr>
        <p:spPr>
          <a:xfrm>
            <a:off x="0" y="2404538"/>
            <a:ext cx="4696211" cy="5367857"/>
          </a:xfrm>
          <a:custGeom>
            <a:avLst/>
            <a:gdLst/>
            <a:ahLst/>
            <a:cxnLst/>
            <a:rect l="l" t="t" r="r" b="b"/>
            <a:pathLst>
              <a:path w="4696211" h="5367857">
                <a:moveTo>
                  <a:pt x="4696211" y="5367857"/>
                </a:moveTo>
                <a:lnTo>
                  <a:pt x="0" y="0"/>
                </a:lnTo>
                <a:lnTo>
                  <a:pt x="0" y="5367857"/>
                </a:lnTo>
                <a:lnTo>
                  <a:pt x="4696211" y="536785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4" name="object 35">
            <a:extLst>
              <a:ext uri="{FF2B5EF4-FFF2-40B4-BE49-F238E27FC236}">
                <a16:creationId xmlns:a16="http://schemas.microsoft.com/office/drawing/2014/main" id="{4A4E1F4A-6325-35F8-36E7-1119FBEE745D}"/>
              </a:ext>
            </a:extLst>
          </p:cNvPr>
          <p:cNvSpPr/>
          <p:nvPr userDrawn="1"/>
        </p:nvSpPr>
        <p:spPr>
          <a:xfrm>
            <a:off x="1" y="4297681"/>
            <a:ext cx="2470402" cy="976653"/>
          </a:xfrm>
          <a:custGeom>
            <a:avLst/>
            <a:gdLst/>
            <a:ahLst/>
            <a:cxnLst/>
            <a:rect l="l" t="t" r="r" b="b"/>
            <a:pathLst>
              <a:path w="2470403" h="847343">
                <a:moveTo>
                  <a:pt x="2470403" y="847344"/>
                </a:moveTo>
                <a:lnTo>
                  <a:pt x="1762505" y="0"/>
                </a:lnTo>
                <a:lnTo>
                  <a:pt x="0" y="0"/>
                </a:lnTo>
                <a:lnTo>
                  <a:pt x="0" y="847344"/>
                </a:lnTo>
                <a:lnTo>
                  <a:pt x="2470403" y="847344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39">
            <a:extLst>
              <a:ext uri="{FF2B5EF4-FFF2-40B4-BE49-F238E27FC236}">
                <a16:creationId xmlns:a16="http://schemas.microsoft.com/office/drawing/2014/main" id="{048BF56C-7426-316B-5272-EB9F57F8DCC0}"/>
              </a:ext>
            </a:extLst>
          </p:cNvPr>
          <p:cNvSpPr/>
          <p:nvPr userDrawn="1"/>
        </p:nvSpPr>
        <p:spPr>
          <a:xfrm>
            <a:off x="0" y="0"/>
            <a:ext cx="3563112" cy="23378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40">
            <a:extLst>
              <a:ext uri="{FF2B5EF4-FFF2-40B4-BE49-F238E27FC236}">
                <a16:creationId xmlns:a16="http://schemas.microsoft.com/office/drawing/2014/main" id="{F79D14B5-D7E5-6276-B98D-A5E9E3C69307}"/>
              </a:ext>
            </a:extLst>
          </p:cNvPr>
          <p:cNvSpPr/>
          <p:nvPr userDrawn="1"/>
        </p:nvSpPr>
        <p:spPr>
          <a:xfrm>
            <a:off x="929640" y="1443227"/>
            <a:ext cx="1142999" cy="1143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1">
            <a:extLst>
              <a:ext uri="{FF2B5EF4-FFF2-40B4-BE49-F238E27FC236}">
                <a16:creationId xmlns:a16="http://schemas.microsoft.com/office/drawing/2014/main" id="{D107366A-3F31-A056-D007-71B3599C5591}"/>
              </a:ext>
            </a:extLst>
          </p:cNvPr>
          <p:cNvSpPr/>
          <p:nvPr userDrawn="1"/>
        </p:nvSpPr>
        <p:spPr>
          <a:xfrm>
            <a:off x="1312164" y="2522220"/>
            <a:ext cx="1143000" cy="11414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2">
            <a:extLst>
              <a:ext uri="{FF2B5EF4-FFF2-40B4-BE49-F238E27FC236}">
                <a16:creationId xmlns:a16="http://schemas.microsoft.com/office/drawing/2014/main" id="{9E13B8B8-4E40-CC3A-0CE0-68DB8CD4BA99}"/>
              </a:ext>
            </a:extLst>
          </p:cNvPr>
          <p:cNvSpPr/>
          <p:nvPr userDrawn="1"/>
        </p:nvSpPr>
        <p:spPr>
          <a:xfrm>
            <a:off x="281940" y="2333244"/>
            <a:ext cx="1143000" cy="11414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43">
            <a:extLst>
              <a:ext uri="{FF2B5EF4-FFF2-40B4-BE49-F238E27FC236}">
                <a16:creationId xmlns:a16="http://schemas.microsoft.com/office/drawing/2014/main" id="{9B0103D7-8284-6EC1-F9FD-EBEAD11735D6}"/>
              </a:ext>
            </a:extLst>
          </p:cNvPr>
          <p:cNvSpPr/>
          <p:nvPr userDrawn="1"/>
        </p:nvSpPr>
        <p:spPr>
          <a:xfrm>
            <a:off x="4041648" y="4419600"/>
            <a:ext cx="228600" cy="227075"/>
          </a:xfrm>
          <a:custGeom>
            <a:avLst/>
            <a:gdLst/>
            <a:ahLst/>
            <a:cxnLst/>
            <a:rect l="l" t="t" r="r" b="b"/>
            <a:pathLst>
              <a:path w="228600" h="227075">
                <a:moveTo>
                  <a:pt x="0" y="37846"/>
                </a:moveTo>
                <a:lnTo>
                  <a:pt x="0" y="189229"/>
                </a:lnTo>
                <a:lnTo>
                  <a:pt x="129" y="192394"/>
                </a:lnTo>
                <a:lnTo>
                  <a:pt x="3900" y="206025"/>
                </a:lnTo>
                <a:lnTo>
                  <a:pt x="12129" y="217034"/>
                </a:lnTo>
                <a:lnTo>
                  <a:pt x="23786" y="224394"/>
                </a:lnTo>
                <a:lnTo>
                  <a:pt x="37846" y="227075"/>
                </a:lnTo>
                <a:lnTo>
                  <a:pt x="190754" y="227075"/>
                </a:lnTo>
                <a:lnTo>
                  <a:pt x="207549" y="223175"/>
                </a:lnTo>
                <a:lnTo>
                  <a:pt x="218558" y="214946"/>
                </a:lnTo>
                <a:lnTo>
                  <a:pt x="225918" y="203289"/>
                </a:lnTo>
                <a:lnTo>
                  <a:pt x="228600" y="189229"/>
                </a:lnTo>
                <a:lnTo>
                  <a:pt x="228600" y="37846"/>
                </a:lnTo>
                <a:lnTo>
                  <a:pt x="224699" y="21050"/>
                </a:lnTo>
                <a:lnTo>
                  <a:pt x="216470" y="10041"/>
                </a:lnTo>
                <a:lnTo>
                  <a:pt x="204813" y="2681"/>
                </a:lnTo>
                <a:lnTo>
                  <a:pt x="190754" y="0"/>
                </a:lnTo>
                <a:lnTo>
                  <a:pt x="37846" y="0"/>
                </a:lnTo>
                <a:lnTo>
                  <a:pt x="21050" y="3900"/>
                </a:lnTo>
                <a:lnTo>
                  <a:pt x="10041" y="12129"/>
                </a:lnTo>
                <a:lnTo>
                  <a:pt x="2681" y="23786"/>
                </a:lnTo>
                <a:lnTo>
                  <a:pt x="0" y="3784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NZ" dirty="0">
                <a:solidFill>
                  <a:schemeClr val="bg1"/>
                </a:solidFill>
                <a:latin typeface="Aptos Black" panose="020B0004020202020204" pitchFamily="34" charset="0"/>
              </a:rPr>
              <a:t>1</a:t>
            </a:r>
            <a:endParaRPr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23" name="object 44">
            <a:extLst>
              <a:ext uri="{FF2B5EF4-FFF2-40B4-BE49-F238E27FC236}">
                <a16:creationId xmlns:a16="http://schemas.microsoft.com/office/drawing/2014/main" id="{FE696941-6958-FFFC-9FD2-392DD612B1BF}"/>
              </a:ext>
            </a:extLst>
          </p:cNvPr>
          <p:cNvSpPr/>
          <p:nvPr userDrawn="1"/>
        </p:nvSpPr>
        <p:spPr>
          <a:xfrm>
            <a:off x="4038600" y="5259325"/>
            <a:ext cx="228600" cy="227075"/>
          </a:xfrm>
          <a:custGeom>
            <a:avLst/>
            <a:gdLst/>
            <a:ahLst/>
            <a:cxnLst/>
            <a:rect l="l" t="t" r="r" b="b"/>
            <a:pathLst>
              <a:path w="228600" h="227075">
                <a:moveTo>
                  <a:pt x="0" y="37846"/>
                </a:moveTo>
                <a:lnTo>
                  <a:pt x="0" y="189230"/>
                </a:lnTo>
                <a:lnTo>
                  <a:pt x="129" y="192394"/>
                </a:lnTo>
                <a:lnTo>
                  <a:pt x="3900" y="206025"/>
                </a:lnTo>
                <a:lnTo>
                  <a:pt x="12129" y="217034"/>
                </a:lnTo>
                <a:lnTo>
                  <a:pt x="23786" y="224394"/>
                </a:lnTo>
                <a:lnTo>
                  <a:pt x="37845" y="227076"/>
                </a:lnTo>
                <a:lnTo>
                  <a:pt x="190753" y="227076"/>
                </a:lnTo>
                <a:lnTo>
                  <a:pt x="207549" y="223175"/>
                </a:lnTo>
                <a:lnTo>
                  <a:pt x="218558" y="214946"/>
                </a:lnTo>
                <a:lnTo>
                  <a:pt x="225918" y="203289"/>
                </a:lnTo>
                <a:lnTo>
                  <a:pt x="228600" y="189230"/>
                </a:lnTo>
                <a:lnTo>
                  <a:pt x="228600" y="37846"/>
                </a:lnTo>
                <a:lnTo>
                  <a:pt x="224699" y="21050"/>
                </a:lnTo>
                <a:lnTo>
                  <a:pt x="216470" y="10041"/>
                </a:lnTo>
                <a:lnTo>
                  <a:pt x="204813" y="2681"/>
                </a:lnTo>
                <a:lnTo>
                  <a:pt x="190753" y="0"/>
                </a:lnTo>
                <a:lnTo>
                  <a:pt x="37845" y="0"/>
                </a:lnTo>
                <a:lnTo>
                  <a:pt x="21050" y="3900"/>
                </a:lnTo>
                <a:lnTo>
                  <a:pt x="10041" y="12129"/>
                </a:lnTo>
                <a:lnTo>
                  <a:pt x="2681" y="23786"/>
                </a:lnTo>
                <a:lnTo>
                  <a:pt x="0" y="3784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NZ" dirty="0">
                <a:solidFill>
                  <a:schemeClr val="bg1"/>
                </a:solidFill>
                <a:latin typeface="Aptos Black" panose="020B0004020202020204" pitchFamily="34" charset="0"/>
              </a:rPr>
              <a:t>2</a:t>
            </a:r>
          </a:p>
        </p:txBody>
      </p:sp>
      <p:sp>
        <p:nvSpPr>
          <p:cNvPr id="24" name="object 45">
            <a:extLst>
              <a:ext uri="{FF2B5EF4-FFF2-40B4-BE49-F238E27FC236}">
                <a16:creationId xmlns:a16="http://schemas.microsoft.com/office/drawing/2014/main" id="{2370627C-80CF-10F4-1DF8-CF540C959B38}"/>
              </a:ext>
            </a:extLst>
          </p:cNvPr>
          <p:cNvSpPr/>
          <p:nvPr userDrawn="1"/>
        </p:nvSpPr>
        <p:spPr>
          <a:xfrm>
            <a:off x="9368282" y="844803"/>
            <a:ext cx="690118" cy="986308"/>
          </a:xfrm>
          <a:prstGeom prst="rect">
            <a:avLst/>
          </a:prstGeom>
          <a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GlowDiffused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E32EE127-9908-B457-7710-8F8A65D87402}"/>
              </a:ext>
            </a:extLst>
          </p:cNvPr>
          <p:cNvSpPr txBox="1"/>
          <p:nvPr userDrawn="1"/>
        </p:nvSpPr>
        <p:spPr>
          <a:xfrm>
            <a:off x="4038600" y="1709036"/>
            <a:ext cx="5827102" cy="238488"/>
          </a:xfrm>
          <a:prstGeom prst="rect">
            <a:avLst/>
          </a:prstGeom>
        </p:spPr>
        <p:txBody>
          <a:bodyPr wrap="square" lIns="0" tIns="18256" rIns="0" bIns="0" rtlCol="0">
            <a:noAutofit/>
          </a:bodyPr>
          <a:lstStyle/>
          <a:p>
            <a:pPr marL="12700" marR="4491005" algn="l">
              <a:lnSpc>
                <a:spcPct val="101725"/>
              </a:lnSpc>
              <a:spcBef>
                <a:spcPts val="1434"/>
              </a:spcBef>
            </a:pPr>
            <a:r>
              <a:rPr sz="1400" b="1" spc="0" dirty="0">
                <a:solidFill>
                  <a:schemeClr val="tx1"/>
                </a:solidFill>
                <a:latin typeface="Aptos Display" panose="020B0004020202020204" pitchFamily="34" charset="0"/>
                <a:cs typeface="Calibri"/>
              </a:rPr>
              <a:t>CLINICAL</a:t>
            </a:r>
            <a:r>
              <a:rPr lang="en-NZ" sz="1400" b="1" spc="0" dirty="0">
                <a:solidFill>
                  <a:schemeClr val="tx1"/>
                </a:solidFill>
                <a:latin typeface="Aptos Display" panose="020B0004020202020204" pitchFamily="34" charset="0"/>
                <a:cs typeface="Calibri"/>
              </a:rPr>
              <a:t> </a:t>
            </a:r>
            <a:r>
              <a:rPr sz="1400" b="1" spc="0" dirty="0">
                <a:solidFill>
                  <a:schemeClr val="tx1"/>
                </a:solidFill>
                <a:latin typeface="Aptos Display" panose="020B0004020202020204" pitchFamily="34" charset="0"/>
                <a:cs typeface="Calibri"/>
              </a:rPr>
              <a:t>CAS</a:t>
            </a:r>
            <a:r>
              <a:rPr lang="en-NZ" sz="1400" b="1" spc="0" dirty="0">
                <a:solidFill>
                  <a:schemeClr val="tx1"/>
                </a:solidFill>
                <a:latin typeface="Aptos Display" panose="020B0004020202020204" pitchFamily="34" charset="0"/>
                <a:cs typeface="Calibri"/>
              </a:rPr>
              <a:t>E</a:t>
            </a:r>
            <a:endParaRPr lang="en-US" sz="1400" b="1" spc="0" dirty="0">
              <a:solidFill>
                <a:schemeClr val="tx1"/>
              </a:solidFill>
              <a:latin typeface="Aptos Display" panose="020B0004020202020204" pitchFamily="34" charset="0"/>
              <a:cs typeface="Calibri"/>
            </a:endParaRPr>
          </a:p>
        </p:txBody>
      </p:sp>
      <p:sp>
        <p:nvSpPr>
          <p:cNvPr id="27" name="object 21">
            <a:extLst>
              <a:ext uri="{FF2B5EF4-FFF2-40B4-BE49-F238E27FC236}">
                <a16:creationId xmlns:a16="http://schemas.microsoft.com/office/drawing/2014/main" id="{1E5DB9D8-A37D-902E-149A-4700A6919318}"/>
              </a:ext>
            </a:extLst>
          </p:cNvPr>
          <p:cNvSpPr txBox="1"/>
          <p:nvPr userDrawn="1"/>
        </p:nvSpPr>
        <p:spPr>
          <a:xfrm>
            <a:off x="4364736" y="3607521"/>
            <a:ext cx="4940653" cy="322596"/>
          </a:xfrm>
          <a:prstGeom prst="rect">
            <a:avLst/>
          </a:prstGeom>
        </p:spPr>
        <p:txBody>
          <a:bodyPr wrap="square" lIns="0" tIns="13366" rIns="0" bIns="0" rtlCol="0">
            <a:noAutofit/>
          </a:bodyPr>
          <a:lstStyle/>
          <a:p>
            <a:pPr marL="2030730" marR="20351" algn="l">
              <a:lnSpc>
                <a:spcPts val="2105"/>
              </a:lnSpc>
            </a:pPr>
            <a:r>
              <a:rPr sz="2000" b="1" spc="0" dirty="0">
                <a:solidFill>
                  <a:srgbClr val="F1F1F1"/>
                </a:solidFill>
                <a:latin typeface="Calibri"/>
                <a:cs typeface="Calibri"/>
              </a:rPr>
              <a:t>SUBJECTS &amp; </a:t>
            </a:r>
            <a:r>
              <a:rPr sz="2000" b="1" spc="0" dirty="0">
                <a:solidFill>
                  <a:srgbClr val="0D0D0D"/>
                </a:solidFill>
                <a:latin typeface="Calibri"/>
                <a:cs typeface="Calibri"/>
              </a:rPr>
              <a:t>PRESENTERS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8" name="object 20">
            <a:extLst>
              <a:ext uri="{FF2B5EF4-FFF2-40B4-BE49-F238E27FC236}">
                <a16:creationId xmlns:a16="http://schemas.microsoft.com/office/drawing/2014/main" id="{F90923B9-AA3B-0AA6-569D-48C519A904FA}"/>
              </a:ext>
            </a:extLst>
          </p:cNvPr>
          <p:cNvSpPr txBox="1"/>
          <p:nvPr userDrawn="1"/>
        </p:nvSpPr>
        <p:spPr>
          <a:xfrm>
            <a:off x="107999" y="4456220"/>
            <a:ext cx="1710337" cy="632246"/>
          </a:xfrm>
          <a:prstGeom prst="rect">
            <a:avLst/>
          </a:prstGeom>
        </p:spPr>
        <p:txBody>
          <a:bodyPr wrap="square" lIns="0" tIns="15113" rIns="0" bIns="0" rtlCol="0">
            <a:noAutofit/>
          </a:bodyPr>
          <a:lstStyle/>
          <a:p>
            <a:pPr marL="12700" algn="ctr">
              <a:lnSpc>
                <a:spcPts val="2380"/>
              </a:lnSpc>
            </a:pPr>
            <a:r>
              <a:rPr lang="en-NZ" sz="2800" b="1" spc="44" dirty="0">
                <a:solidFill>
                  <a:srgbClr val="F1F1F1"/>
                </a:solidFill>
                <a:latin typeface="Aptos Black" panose="020B0004020202020204" pitchFamily="34" charset="0"/>
                <a:cs typeface="Impact"/>
              </a:rPr>
              <a:t>dd mmm </a:t>
            </a:r>
          </a:p>
          <a:p>
            <a:pPr marL="12700" algn="ctr">
              <a:lnSpc>
                <a:spcPts val="2380"/>
              </a:lnSpc>
            </a:pPr>
            <a:r>
              <a:rPr lang="en-NZ" sz="2800" b="1" spc="44" dirty="0" err="1">
                <a:solidFill>
                  <a:srgbClr val="F1F1F1"/>
                </a:solidFill>
                <a:latin typeface="Aptos Black" panose="020B0004020202020204" pitchFamily="34" charset="0"/>
                <a:cs typeface="Impact"/>
              </a:rPr>
              <a:t>yyyy</a:t>
            </a:r>
            <a:endParaRPr sz="2800" b="1" dirty="0">
              <a:latin typeface="Aptos Black" panose="020B0004020202020204" pitchFamily="34" charset="0"/>
              <a:cs typeface="Impact"/>
            </a:endParaRPr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E70DD2DE-EB25-F6F9-A031-1C727763472D}"/>
              </a:ext>
            </a:extLst>
          </p:cNvPr>
          <p:cNvSpPr txBox="1"/>
          <p:nvPr userDrawn="1"/>
        </p:nvSpPr>
        <p:spPr>
          <a:xfrm>
            <a:off x="4681855" y="4947666"/>
            <a:ext cx="4458088" cy="420115"/>
          </a:xfrm>
          <a:prstGeom prst="rect">
            <a:avLst/>
          </a:prstGeom>
        </p:spPr>
        <p:txBody>
          <a:bodyPr wrap="square" lIns="0" tIns="9556" rIns="0" bIns="0" rtlCol="0">
            <a:noAutofit/>
          </a:bodyPr>
          <a:lstStyle/>
          <a:p>
            <a:pPr marL="12700">
              <a:lnSpc>
                <a:spcPts val="1505"/>
              </a:lnSpc>
            </a:pP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987AC03F-AA85-CACF-C5EE-A3116FA78BB4}"/>
              </a:ext>
            </a:extLst>
          </p:cNvPr>
          <p:cNvSpPr txBox="1"/>
          <p:nvPr userDrawn="1"/>
        </p:nvSpPr>
        <p:spPr>
          <a:xfrm>
            <a:off x="1354582" y="5347915"/>
            <a:ext cx="310631" cy="279908"/>
          </a:xfrm>
          <a:prstGeom prst="rect">
            <a:avLst/>
          </a:prstGeom>
        </p:spPr>
        <p:txBody>
          <a:bodyPr wrap="square" lIns="0" tIns="13843" rIns="0" bIns="0" rtlCol="0">
            <a:noAutofit/>
          </a:bodyPr>
          <a:lstStyle/>
          <a:p>
            <a:pPr marL="12700">
              <a:lnSpc>
                <a:spcPts val="2180"/>
              </a:lnSpc>
            </a:pPr>
            <a:r>
              <a:rPr sz="2000" dirty="0">
                <a:solidFill>
                  <a:srgbClr val="F1F1F1"/>
                </a:solidFill>
                <a:latin typeface="Impact"/>
                <a:cs typeface="Impact"/>
              </a:rPr>
              <a:t>AT</a:t>
            </a:r>
            <a:endParaRPr sz="2000">
              <a:latin typeface="Impact"/>
              <a:cs typeface="Impact"/>
            </a:endParaRPr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A969336D-406E-216C-8B0C-3A944037FCAA}"/>
              </a:ext>
            </a:extLst>
          </p:cNvPr>
          <p:cNvSpPr txBox="1"/>
          <p:nvPr userDrawn="1"/>
        </p:nvSpPr>
        <p:spPr>
          <a:xfrm>
            <a:off x="3541129" y="5799328"/>
            <a:ext cx="6337209" cy="536701"/>
          </a:xfrm>
          <a:prstGeom prst="rect">
            <a:avLst/>
          </a:prstGeom>
        </p:spPr>
        <p:txBody>
          <a:bodyPr wrap="square" lIns="0" tIns="8255" rIns="0" bIns="0" rtlCol="0">
            <a:noAutofit/>
          </a:bodyPr>
          <a:lstStyle/>
          <a:p>
            <a:pPr marL="12700">
              <a:lnSpc>
                <a:spcPts val="1300"/>
              </a:lnSpc>
            </a:pPr>
            <a:r>
              <a:rPr lang="en-NZ" sz="1200" spc="28" dirty="0">
                <a:solidFill>
                  <a:srgbClr val="D9D9D9"/>
                </a:solidFill>
                <a:latin typeface="Calibri"/>
                <a:cs typeface="Calibri"/>
              </a:rPr>
              <a:t>These webinars are designed for </a:t>
            </a:r>
            <a:r>
              <a:rPr sz="1200" spc="28" dirty="0">
                <a:solidFill>
                  <a:srgbClr val="D9D9D9"/>
                </a:solidFill>
                <a:latin typeface="Calibri"/>
                <a:cs typeface="Calibri"/>
              </a:rPr>
              <a:t>Poison Control Centers and Clinical Toxicology/Addiction</a:t>
            </a:r>
            <a:r>
              <a:rPr lang="en-NZ" sz="1200" spc="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ph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y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s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i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c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ia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s</a:t>
            </a:r>
            <a:r>
              <a:rPr sz="1200" spc="25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lang="en-NZ" sz="1200" spc="4" dirty="0">
                <a:solidFill>
                  <a:srgbClr val="D9D9D9"/>
                </a:solidFill>
                <a:latin typeface="Calibri"/>
                <a:cs typeface="Calibri"/>
              </a:rPr>
              <a:t>with topics such as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c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h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emical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p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r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ep</a:t>
            </a:r>
            <a:r>
              <a:rPr sz="1200" spc="-9" dirty="0">
                <a:solidFill>
                  <a:srgbClr val="D9D9D9"/>
                </a:solidFill>
                <a:latin typeface="Calibri"/>
                <a:cs typeface="Calibri"/>
              </a:rPr>
              <a:t>a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r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d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ess,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p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ois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o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i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g</a:t>
            </a:r>
            <a:r>
              <a:rPr sz="1200" spc="24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/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ov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r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d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ose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p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r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v</a:t>
            </a:r>
            <a:r>
              <a:rPr sz="1200" spc="-9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nt</a:t>
            </a:r>
            <a:r>
              <a:rPr sz="1200" spc="-9" dirty="0">
                <a:solidFill>
                  <a:srgbClr val="D9D9D9"/>
                </a:solidFill>
                <a:latin typeface="Calibri"/>
                <a:cs typeface="Calibri"/>
              </a:rPr>
              <a:t>i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on</a:t>
            </a:r>
            <a:r>
              <a:rPr sz="1200" spc="34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/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t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r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a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t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m</a:t>
            </a:r>
            <a:r>
              <a:rPr sz="1200" spc="-9" dirty="0">
                <a:solidFill>
                  <a:srgbClr val="D9D9D9"/>
                </a:solidFill>
                <a:latin typeface="Calibri"/>
                <a:cs typeface="Calibri"/>
              </a:rPr>
              <a:t>e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t</a:t>
            </a:r>
            <a:r>
              <a:rPr sz="1200" spc="34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a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n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d</a:t>
            </a:r>
            <a:r>
              <a:rPr sz="1200" spc="29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t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oxi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c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ol</a:t>
            </a:r>
            <a:r>
              <a:rPr sz="1200" spc="4" dirty="0">
                <a:solidFill>
                  <a:srgbClr val="D9D9D9"/>
                </a:solidFill>
                <a:latin typeface="Calibri"/>
                <a:cs typeface="Calibri"/>
              </a:rPr>
              <a:t>o</a:t>
            </a:r>
            <a:r>
              <a:rPr sz="1200" spc="-14" dirty="0">
                <a:solidFill>
                  <a:srgbClr val="D9D9D9"/>
                </a:solidFill>
                <a:latin typeface="Calibri"/>
                <a:cs typeface="Calibri"/>
              </a:rPr>
              <a:t>g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i</a:t>
            </a:r>
            <a:r>
              <a:rPr sz="1200" spc="-4" dirty="0">
                <a:solidFill>
                  <a:srgbClr val="D9D9D9"/>
                </a:solidFill>
                <a:latin typeface="Calibri"/>
                <a:cs typeface="Calibri"/>
              </a:rPr>
              <a:t>c</a:t>
            </a:r>
            <a:r>
              <a:rPr sz="1200" spc="0" dirty="0">
                <a:solidFill>
                  <a:srgbClr val="D9D9D9"/>
                </a:solidFill>
                <a:latin typeface="Calibri"/>
                <a:cs typeface="Calibri"/>
              </a:rPr>
              <a:t>al </a:t>
            </a:r>
            <a:r>
              <a:rPr sz="1200" dirty="0">
                <a:solidFill>
                  <a:srgbClr val="D9D9D9"/>
                </a:solidFill>
                <a:latin typeface="Calibri"/>
                <a:cs typeface="Calibri"/>
              </a:rPr>
              <a:t>outbreaks in Asia- Pacific, Middle East, Africa and Europe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1" name="object 7">
            <a:extLst>
              <a:ext uri="{FF2B5EF4-FFF2-40B4-BE49-F238E27FC236}">
                <a16:creationId xmlns:a16="http://schemas.microsoft.com/office/drawing/2014/main" id="{3679FADE-778E-09FE-70BB-5F47378EFA71}"/>
              </a:ext>
            </a:extLst>
          </p:cNvPr>
          <p:cNvSpPr txBox="1"/>
          <p:nvPr userDrawn="1"/>
        </p:nvSpPr>
        <p:spPr>
          <a:xfrm>
            <a:off x="4364736" y="7132043"/>
            <a:ext cx="5582055" cy="134173"/>
          </a:xfrm>
          <a:prstGeom prst="rect">
            <a:avLst/>
          </a:prstGeom>
        </p:spPr>
        <p:txBody>
          <a:bodyPr wrap="square" lIns="0" tIns="6350" rIns="0" bIns="0" rtlCol="0">
            <a:noAutofit/>
          </a:bodyPr>
          <a:lstStyle/>
          <a:p>
            <a:pPr marL="12700">
              <a:lnSpc>
                <a:spcPts val="1000"/>
              </a:lnSpc>
            </a:pPr>
            <a:r>
              <a:rPr lang="en-NZ" sz="900" spc="0" dirty="0">
                <a:solidFill>
                  <a:srgbClr val="0D0D0D"/>
                </a:solidFill>
                <a:latin typeface="Calibri"/>
                <a:cs typeface="Calibri"/>
              </a:rPr>
              <a:t>Please re</a:t>
            </a:r>
            <a:r>
              <a:rPr sz="900" spc="0" dirty="0">
                <a:solidFill>
                  <a:srgbClr val="0D0D0D"/>
                </a:solidFill>
                <a:latin typeface="Calibri"/>
                <a:cs typeface="Calibri"/>
              </a:rPr>
              <a:t>name your Zoom ID to your first name and your country when you join i.e : Name_county.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43" name="object 5">
            <a:extLst>
              <a:ext uri="{FF2B5EF4-FFF2-40B4-BE49-F238E27FC236}">
                <a16:creationId xmlns:a16="http://schemas.microsoft.com/office/drawing/2014/main" id="{A144BE3F-F2AE-5EDF-8D95-17749E2F0D98}"/>
              </a:ext>
            </a:extLst>
          </p:cNvPr>
          <p:cNvSpPr txBox="1"/>
          <p:nvPr userDrawn="1"/>
        </p:nvSpPr>
        <p:spPr>
          <a:xfrm>
            <a:off x="4314662" y="7355621"/>
            <a:ext cx="5752664" cy="523705"/>
          </a:xfrm>
          <a:prstGeom prst="rect">
            <a:avLst/>
          </a:prstGeom>
        </p:spPr>
        <p:txBody>
          <a:bodyPr wrap="square" lIns="0" tIns="8255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b="1" spc="0" dirty="0">
                <a:solidFill>
                  <a:srgbClr val="FFFFFF"/>
                </a:solidFill>
                <a:latin typeface="Calibri"/>
                <a:cs typeface="Calibri"/>
              </a:rPr>
              <a:t>For more details</a:t>
            </a:r>
            <a:r>
              <a:rPr lang="en-NZ" sz="1200" b="1" spc="0" dirty="0">
                <a:solidFill>
                  <a:srgbClr val="FFFFFF"/>
                </a:solidFill>
                <a:latin typeface="Calibri"/>
                <a:cs typeface="Calibri"/>
              </a:rPr>
              <a:t> please email </a:t>
            </a:r>
            <a:r>
              <a:rPr lang="en-NZ" sz="1200" b="1" u="sng" dirty="0">
                <a:solidFill>
                  <a:schemeClr val="tx1"/>
                </a:solidFill>
                <a:latin typeface="+mn-lt"/>
                <a:cs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</a:t>
            </a:r>
            <a:r>
              <a:rPr lang="en-NZ" sz="1200" b="1" u="sng" spc="0" dirty="0">
                <a:solidFill>
                  <a:schemeClr val="tx1"/>
                </a:solidFill>
                <a:latin typeface="+mn-lt"/>
                <a:cs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ntactapamt@gmail.com</a:t>
            </a:r>
            <a:endParaRPr lang="en-NZ" sz="12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12700" marR="22859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Official website</a:t>
            </a:r>
            <a:r>
              <a:rPr lang="en-NZ" sz="1200" b="1" dirty="0">
                <a:solidFill>
                  <a:srgbClr val="FFFFFF"/>
                </a:solidFill>
                <a:latin typeface="Calibri"/>
                <a:cs typeface="Calibri"/>
              </a:rPr>
              <a:t> go to </a:t>
            </a:r>
            <a:r>
              <a:rPr lang="en-NZ" sz="1200" b="1" spc="0" dirty="0">
                <a:solidFill>
                  <a:schemeClr val="tx1"/>
                </a:solidFill>
                <a:latin typeface="+mn-lt"/>
                <a:cs typeface="Calibr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www.apamt.org</a:t>
            </a:r>
            <a:endParaRPr lang="en-NZ" sz="12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12700" marR="22859">
              <a:lnSpc>
                <a:spcPct val="101725"/>
              </a:lnSpc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47" name="object 49">
            <a:extLst>
              <a:ext uri="{FF2B5EF4-FFF2-40B4-BE49-F238E27FC236}">
                <a16:creationId xmlns:a16="http://schemas.microsoft.com/office/drawing/2014/main" id="{65CF0585-640E-C056-9305-FF73E69E7229}"/>
              </a:ext>
            </a:extLst>
          </p:cNvPr>
          <p:cNvSpPr/>
          <p:nvPr userDrawn="1"/>
        </p:nvSpPr>
        <p:spPr>
          <a:xfrm>
            <a:off x="6750831" y="-2934"/>
            <a:ext cx="2900236" cy="6760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8" name="Picture 47" descr="A logo for a medical company&#10;&#10;AI-generated content may be incorrect.">
            <a:extLst>
              <a:ext uri="{FF2B5EF4-FFF2-40B4-BE49-F238E27FC236}">
                <a16:creationId xmlns:a16="http://schemas.microsoft.com/office/drawing/2014/main" id="{66C0D058-29BF-F6F0-E587-D0512CD2E2B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42" y="51649"/>
            <a:ext cx="1948916" cy="959525"/>
          </a:xfrm>
          <a:prstGeom prst="rect">
            <a:avLst/>
          </a:prstGeom>
        </p:spPr>
      </p:pic>
      <p:sp>
        <p:nvSpPr>
          <p:cNvPr id="15" name="object 36">
            <a:extLst>
              <a:ext uri="{FF2B5EF4-FFF2-40B4-BE49-F238E27FC236}">
                <a16:creationId xmlns:a16="http://schemas.microsoft.com/office/drawing/2014/main" id="{011BE91C-DA79-B010-946F-7498B12CFE92}"/>
              </a:ext>
            </a:extLst>
          </p:cNvPr>
          <p:cNvSpPr/>
          <p:nvPr userDrawn="1"/>
        </p:nvSpPr>
        <p:spPr>
          <a:xfrm>
            <a:off x="7292506" y="369653"/>
            <a:ext cx="1948916" cy="77711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07079AF-668D-5288-E2E4-D9778004928E}"/>
              </a:ext>
            </a:extLst>
          </p:cNvPr>
          <p:cNvSpPr txBox="1"/>
          <p:nvPr userDrawn="1"/>
        </p:nvSpPr>
        <p:spPr>
          <a:xfrm>
            <a:off x="4798544" y="1256041"/>
            <a:ext cx="5228717" cy="52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303" marR="12879" algn="ctr">
              <a:lnSpc>
                <a:spcPts val="2875"/>
              </a:lnSpc>
            </a:pPr>
            <a:r>
              <a:rPr lang="en-NZ" sz="4400" b="1" spc="219" dirty="0">
                <a:solidFill>
                  <a:schemeClr val="tx1"/>
                </a:solidFill>
                <a:latin typeface="Aptos Black" panose="020B0004020202020204" pitchFamily="34" charset="0"/>
                <a:cs typeface="Arial"/>
              </a:rPr>
              <a:t>WEBINAR</a:t>
            </a:r>
            <a:endParaRPr lang="en-NZ" sz="4400" dirty="0">
              <a:solidFill>
                <a:schemeClr val="tx1"/>
              </a:solidFill>
              <a:latin typeface="Aptos Black" panose="020B0004020202020204" pitchFamily="34" charset="0"/>
              <a:cs typeface="Arial"/>
            </a:endParaRPr>
          </a:p>
        </p:txBody>
      </p:sp>
      <p:sp>
        <p:nvSpPr>
          <p:cNvPr id="4" name="object 25">
            <a:extLst>
              <a:ext uri="{FF2B5EF4-FFF2-40B4-BE49-F238E27FC236}">
                <a16:creationId xmlns:a16="http://schemas.microsoft.com/office/drawing/2014/main" id="{96FD6A77-2CBA-AAE3-4553-23380246A0AB}"/>
              </a:ext>
            </a:extLst>
          </p:cNvPr>
          <p:cNvSpPr/>
          <p:nvPr userDrawn="1"/>
        </p:nvSpPr>
        <p:spPr>
          <a:xfrm>
            <a:off x="2307336" y="2289048"/>
            <a:ext cx="1141476" cy="11430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10D172C-EA72-1B31-FCD1-09CD2647BDC4}"/>
              </a:ext>
            </a:extLst>
          </p:cNvPr>
          <p:cNvSpPr txBox="1"/>
          <p:nvPr userDrawn="1"/>
        </p:nvSpPr>
        <p:spPr>
          <a:xfrm>
            <a:off x="4267200" y="6447429"/>
            <a:ext cx="579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latin typeface="Aptos Display" panose="020B0004020202020204" pitchFamily="34" charset="0"/>
              </a:rPr>
              <a:t>To register, please sign-up for a free webinar account here:</a:t>
            </a:r>
          </a:p>
          <a:p>
            <a:r>
              <a:rPr lang="en-NZ" sz="1200" dirty="0">
                <a:latin typeface="Aptos Display" panose="020B0004020202020204" pitchFamily="34" charset="0"/>
              </a:rPr>
              <a:t> </a:t>
            </a:r>
            <a:r>
              <a:rPr lang="en-NZ" sz="1200" dirty="0">
                <a:latin typeface="Aptos Display" panose="020B0004020202020204" pitchFamily="34" charset="0"/>
                <a:hlinkClick r:id="rId20"/>
              </a:rPr>
              <a:t>https://apamt.org/apamt-signup?BackURL=resources%2Fwebinars</a:t>
            </a:r>
            <a:endParaRPr lang="en-NZ" sz="1200" dirty="0">
              <a:latin typeface="Aptos Display" panose="020B0004020202020204" pitchFamily="34" charset="0"/>
            </a:endParaRPr>
          </a:p>
          <a:p>
            <a:r>
              <a:rPr lang="en-NZ" sz="1200" dirty="0">
                <a:latin typeface="Aptos Display" panose="020B0004020202020204" pitchFamily="34" charset="0"/>
              </a:rPr>
              <a:t>Once registered, you will be sent the Zoom link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hyperlink" Target="http://www.apamt.org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contactapamt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microsoft.com/office/2007/relationships/hdphoto" Target="../media/hdphoto1.wdp"/><Relationship Id="rId10" Type="http://schemas.openxmlformats.org/officeDocument/2006/relationships/image" Target="../media/image7.jpg"/><Relationship Id="rId19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2502408" y="4680204"/>
            <a:ext cx="1141475" cy="1141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07336" y="2289048"/>
            <a:ext cx="1141476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026920" y="3317748"/>
            <a:ext cx="1143000" cy="11414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91283" y="4323588"/>
            <a:ext cx="1141476" cy="1143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97964" y="3538728"/>
            <a:ext cx="1141476" cy="11414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24128" y="3477768"/>
            <a:ext cx="1141475" cy="1142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294368" y="31876"/>
            <a:ext cx="764031" cy="13243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93464" y="7287766"/>
            <a:ext cx="5964936" cy="466344"/>
          </a:xfrm>
          <a:custGeom>
            <a:avLst/>
            <a:gdLst/>
            <a:ahLst/>
            <a:cxnLst/>
            <a:rect l="l" t="t" r="r" b="b"/>
            <a:pathLst>
              <a:path w="5964936" h="466344">
                <a:moveTo>
                  <a:pt x="0" y="466344"/>
                </a:moveTo>
                <a:lnTo>
                  <a:pt x="5964936" y="466344"/>
                </a:lnTo>
                <a:lnTo>
                  <a:pt x="5964936" y="0"/>
                </a:lnTo>
                <a:lnTo>
                  <a:pt x="0" y="0"/>
                </a:lnTo>
                <a:lnTo>
                  <a:pt x="0" y="46634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-26094" y="2404543"/>
            <a:ext cx="4696211" cy="5367857"/>
          </a:xfrm>
          <a:custGeom>
            <a:avLst/>
            <a:gdLst/>
            <a:ahLst/>
            <a:cxnLst/>
            <a:rect l="l" t="t" r="r" b="b"/>
            <a:pathLst>
              <a:path w="4696211" h="5367857">
                <a:moveTo>
                  <a:pt x="4696211" y="5367857"/>
                </a:moveTo>
                <a:lnTo>
                  <a:pt x="0" y="0"/>
                </a:lnTo>
                <a:lnTo>
                  <a:pt x="0" y="5367857"/>
                </a:lnTo>
                <a:lnTo>
                  <a:pt x="4696211" y="536785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-31919" y="3811703"/>
            <a:ext cx="1923117" cy="847344"/>
          </a:xfrm>
          <a:custGeom>
            <a:avLst/>
            <a:gdLst/>
            <a:ahLst/>
            <a:cxnLst/>
            <a:rect l="l" t="t" r="r" b="b"/>
            <a:pathLst>
              <a:path w="2470403" h="847343">
                <a:moveTo>
                  <a:pt x="2470403" y="847344"/>
                </a:moveTo>
                <a:lnTo>
                  <a:pt x="1762505" y="0"/>
                </a:lnTo>
                <a:lnTo>
                  <a:pt x="0" y="0"/>
                </a:lnTo>
                <a:lnTo>
                  <a:pt x="0" y="847344"/>
                </a:lnTo>
                <a:lnTo>
                  <a:pt x="2470403" y="847344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0"/>
            <a:ext cx="3563112" cy="23378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29640" y="1443227"/>
            <a:ext cx="1142999" cy="1143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12164" y="2522220"/>
            <a:ext cx="1143000" cy="11414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1940" y="2333244"/>
            <a:ext cx="1143000" cy="11414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368282" y="844803"/>
            <a:ext cx="690118" cy="986308"/>
          </a:xfrm>
          <a:prstGeom prst="rect">
            <a:avLst/>
          </a:prstGeom>
          <a:blipFill>
            <a:blip r:embed="rId1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GlowDiffused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153" y="3931432"/>
            <a:ext cx="1484656" cy="478633"/>
          </a:xfrm>
          <a:prstGeom prst="rect">
            <a:avLst/>
          </a:prstGeom>
        </p:spPr>
        <p:txBody>
          <a:bodyPr wrap="square" lIns="0" tIns="15113" rIns="0" bIns="0" rtlCol="0">
            <a:noAutofit/>
          </a:bodyPr>
          <a:lstStyle/>
          <a:p>
            <a:pPr marL="12700" algn="ctr">
              <a:lnSpc>
                <a:spcPts val="2380"/>
              </a:lnSpc>
            </a:pPr>
            <a:r>
              <a:rPr lang="en-NZ" sz="2200" spc="44" dirty="0">
                <a:solidFill>
                  <a:srgbClr val="F1F1F1"/>
                </a:solidFill>
                <a:latin typeface="Impact"/>
                <a:cs typeface="Impact"/>
              </a:rPr>
              <a:t>03 August</a:t>
            </a:r>
          </a:p>
          <a:p>
            <a:pPr marL="12700" algn="ctr">
              <a:lnSpc>
                <a:spcPts val="2380"/>
              </a:lnSpc>
            </a:pPr>
            <a:r>
              <a:rPr lang="en-NZ" sz="2200" spc="44" dirty="0">
                <a:solidFill>
                  <a:srgbClr val="F1F1F1"/>
                </a:solidFill>
                <a:latin typeface="Impact"/>
                <a:cs typeface="Impact"/>
              </a:rPr>
              <a:t>2026</a:t>
            </a:r>
            <a:endParaRPr sz="2200" dirty="0">
              <a:latin typeface="Impact"/>
              <a:cs typeface="Impac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9728" y="4720613"/>
            <a:ext cx="310631" cy="279908"/>
          </a:xfrm>
          <a:prstGeom prst="rect">
            <a:avLst/>
          </a:prstGeom>
        </p:spPr>
        <p:txBody>
          <a:bodyPr wrap="square" lIns="0" tIns="13843" rIns="0" bIns="0" rtlCol="0">
            <a:noAutofit/>
          </a:bodyPr>
          <a:lstStyle/>
          <a:p>
            <a:pPr marL="12700">
              <a:lnSpc>
                <a:spcPts val="2180"/>
              </a:lnSpc>
            </a:pPr>
            <a:r>
              <a:rPr sz="2000" dirty="0">
                <a:solidFill>
                  <a:srgbClr val="F1F1F1"/>
                </a:solidFill>
                <a:latin typeface="Impact"/>
                <a:cs typeface="Impact"/>
              </a:rPr>
              <a:t>AT</a:t>
            </a:r>
            <a:endParaRPr sz="2000" dirty="0">
              <a:latin typeface="Impact"/>
              <a:cs typeface="Impac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09157" y="7323531"/>
            <a:ext cx="1083349" cy="363728"/>
          </a:xfrm>
          <a:prstGeom prst="rect">
            <a:avLst/>
          </a:prstGeom>
        </p:spPr>
        <p:txBody>
          <a:bodyPr wrap="square" lIns="0" tIns="8255" rIns="0" bIns="0" rtlCol="0">
            <a:noAutofit/>
          </a:bodyPr>
          <a:lstStyle/>
          <a:p>
            <a:pPr marL="12700">
              <a:lnSpc>
                <a:spcPts val="1300"/>
              </a:lnSpc>
            </a:pPr>
            <a:r>
              <a:rPr sz="1200" b="1" spc="0" dirty="0">
                <a:solidFill>
                  <a:srgbClr val="FFFFFF"/>
                </a:solidFill>
                <a:latin typeface="Calibri"/>
                <a:cs typeface="Calibri"/>
              </a:rPr>
              <a:t>For more details</a:t>
            </a:r>
            <a:endParaRPr sz="1200">
              <a:latin typeface="Calibri"/>
              <a:cs typeface="Calibri"/>
            </a:endParaRPr>
          </a:p>
          <a:p>
            <a:pPr marL="12700" marR="22859">
              <a:lnSpc>
                <a:spcPct val="101725"/>
              </a:lnSpc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Official website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81138" y="7323531"/>
            <a:ext cx="90303" cy="363728"/>
          </a:xfrm>
          <a:prstGeom prst="rect">
            <a:avLst/>
          </a:prstGeom>
        </p:spPr>
        <p:txBody>
          <a:bodyPr wrap="square" lIns="0" tIns="8255" rIns="0" bIns="0" rtlCol="0">
            <a:noAutofit/>
          </a:bodyPr>
          <a:lstStyle/>
          <a:p>
            <a:pPr marL="12700">
              <a:lnSpc>
                <a:spcPts val="1300"/>
              </a:lnSpc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38338" y="7323531"/>
            <a:ext cx="1722446" cy="363728"/>
          </a:xfrm>
          <a:prstGeom prst="rect">
            <a:avLst/>
          </a:prstGeom>
        </p:spPr>
        <p:txBody>
          <a:bodyPr wrap="square" lIns="0" tIns="8255" rIns="0" bIns="0" rtlCol="0">
            <a:noAutofit/>
          </a:bodyPr>
          <a:lstStyle/>
          <a:p>
            <a:pPr marL="12700">
              <a:lnSpc>
                <a:spcPts val="1300"/>
              </a:lnSpc>
            </a:pPr>
            <a:r>
              <a:rPr sz="1200" b="1" u="sng" dirty="0">
                <a:solidFill>
                  <a:srgbClr val="FFFFFF"/>
                </a:solidFill>
                <a:latin typeface="Calibri"/>
                <a:cs typeface="Calibri"/>
                <a:hlinkClick r:id="rId16"/>
              </a:rPr>
              <a:t>co</a:t>
            </a:r>
            <a:r>
              <a:rPr sz="1200" b="1" u="sng" spc="0" dirty="0">
                <a:solidFill>
                  <a:srgbClr val="FFFFFF"/>
                </a:solidFill>
                <a:latin typeface="Calibri"/>
                <a:cs typeface="Calibri"/>
                <a:hlinkClick r:id="rId16"/>
              </a:rPr>
              <a:t>ntactapamt@gmail.com</a:t>
            </a:r>
            <a:endParaRPr sz="1200">
              <a:latin typeface="Calibri"/>
              <a:cs typeface="Calibri"/>
            </a:endParaRPr>
          </a:p>
          <a:p>
            <a:pPr marL="12700" marR="22859">
              <a:lnSpc>
                <a:spcPct val="101725"/>
              </a:lnSpc>
            </a:pPr>
            <a:r>
              <a:rPr sz="1200" b="1" spc="0" dirty="0">
                <a:solidFill>
                  <a:srgbClr val="FFFFFF"/>
                </a:solidFill>
                <a:latin typeface="Calibri"/>
                <a:cs typeface="Calibri"/>
                <a:hlinkClick r:id="rId17"/>
              </a:rPr>
              <a:t>www.apamt.org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FBB382-7592-B98B-AA1B-348C779CEF6D}"/>
              </a:ext>
            </a:extLst>
          </p:cNvPr>
          <p:cNvSpPr txBox="1"/>
          <p:nvPr/>
        </p:nvSpPr>
        <p:spPr>
          <a:xfrm>
            <a:off x="4290205" y="3941407"/>
            <a:ext cx="4413984" cy="1655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 indent="39624" algn="just">
              <a:lnSpc>
                <a:spcPct val="100301"/>
              </a:lnSpc>
              <a:defRPr/>
            </a:pPr>
            <a:r>
              <a:rPr lang="en-ZA" sz="1200" dirty="0"/>
              <a:t>Point-of-Care ultrasound in clinical toxicology</a:t>
            </a:r>
          </a:p>
          <a:p>
            <a:pPr marL="12700" lvl="0" indent="39624" algn="just">
              <a:lnSpc>
                <a:spcPct val="100301"/>
              </a:lnSpc>
              <a:defRPr/>
            </a:pPr>
            <a:r>
              <a:rPr kumimoji="0" lang="en-NZ" sz="1200" b="0" i="0" u="none" strike="noStrike" kern="1200" cap="none" spc="-11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Professor Niel Van Hoving</a:t>
            </a:r>
            <a:r>
              <a:rPr lang="en-NZ" sz="1200" spc="-8" dirty="0">
                <a:solidFill>
                  <a:srgbClr val="4BACC6">
                    <a:lumMod val="75000"/>
                  </a:srgbClr>
                </a:solidFill>
                <a:latin typeface="Aptos Display" panose="020B0004020202020204" pitchFamily="34" charset="0"/>
                <a:cs typeface="Calibri Light"/>
              </a:rPr>
              <a:t>, EM Physician, Tygerberg Hospital, Stellenbosch University, Cape Town, South Africa (</a:t>
            </a:r>
            <a:r>
              <a:rPr kumimoji="0" lang="en-NZ" sz="1200" b="0" i="0" u="none" strike="noStrike" kern="1200" cap="none" spc="-8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GMT +2). </a:t>
            </a:r>
          </a:p>
          <a:p>
            <a:pPr marL="12700" lvl="0" indent="39624" algn="just">
              <a:lnSpc>
                <a:spcPct val="100301"/>
              </a:lnSpc>
              <a:defRPr/>
            </a:pPr>
            <a:endParaRPr lang="en-NZ" sz="1200" spc="-8" dirty="0">
              <a:solidFill>
                <a:srgbClr val="4BACC6">
                  <a:lumMod val="75000"/>
                </a:srgbClr>
              </a:solidFill>
              <a:highlight>
                <a:srgbClr val="FFFF00"/>
              </a:highlight>
              <a:latin typeface="Aptos Display" panose="020B0004020202020204" pitchFamily="34" charset="0"/>
              <a:cs typeface="Calibri Light"/>
            </a:endParaRPr>
          </a:p>
          <a:p>
            <a:pPr marL="12700" lvl="0" indent="39624" algn="just">
              <a:lnSpc>
                <a:spcPct val="100301"/>
              </a:lnSpc>
              <a:defRPr/>
            </a:pPr>
            <a:endParaRPr lang="en-NZ" sz="1400" spc="-8" dirty="0">
              <a:solidFill>
                <a:srgbClr val="FFC000"/>
              </a:solidFill>
              <a:highlight>
                <a:srgbClr val="FFFF00"/>
              </a:highlight>
              <a:latin typeface="Aptos Display" panose="020B0004020202020204" pitchFamily="34" charset="0"/>
              <a:cs typeface="Calibri Light"/>
            </a:endParaRPr>
          </a:p>
          <a:p>
            <a:pPr marL="12700" marR="0" lvl="0" indent="39624" algn="just" defTabSz="914400" rtl="0" eaLnBrk="1" fontAlgn="auto" latinLnBrk="0" hangingPunct="1">
              <a:lnSpc>
                <a:spcPct val="1003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2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Organophosphate poisoning in children: what we don’t know</a:t>
            </a:r>
          </a:p>
          <a:p>
            <a:pPr marL="12700" marR="4053" lvl="0">
              <a:lnSpc>
                <a:spcPts val="1705"/>
              </a:lnSpc>
              <a:spcBef>
                <a:spcPts val="9"/>
              </a:spcBef>
              <a:defRPr/>
            </a:pPr>
            <a:r>
              <a:rPr kumimoji="0" lang="en-NZ" sz="1200" b="0" i="0" u="none" strike="noStrike" kern="1200" cap="none" spc="-11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Dr  Bradley Browne, </a:t>
            </a:r>
            <a:r>
              <a:rPr kumimoji="0" lang="en-US" sz="1200" b="0" i="0" u="none" strike="noStrike" kern="1200" cap="none" spc="-11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Director of the Red Cross Poison Centre, </a:t>
            </a:r>
            <a:r>
              <a:rPr kumimoji="0" lang="en-US" sz="1200" b="0" i="0" u="none" strike="noStrike" kern="1200" cap="none" spc="-11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Calibri Light"/>
              </a:rPr>
              <a:t>Paed</a:t>
            </a:r>
            <a:r>
              <a:rPr lang="en-US" sz="1200" spc="-11" dirty="0" err="1">
                <a:solidFill>
                  <a:srgbClr val="4BACC6">
                    <a:lumMod val="75000"/>
                  </a:srgbClr>
                </a:solidFill>
                <a:latin typeface="Aptos Display" panose="020B0004020202020204" pitchFamily="34" charset="0"/>
                <a:cs typeface="Calibri Light"/>
              </a:rPr>
              <a:t>iatrician</a:t>
            </a:r>
            <a:r>
              <a:rPr lang="en-US" sz="1200" spc="-11" dirty="0">
                <a:solidFill>
                  <a:srgbClr val="4BACC6">
                    <a:lumMod val="75000"/>
                  </a:srgbClr>
                </a:solidFill>
                <a:latin typeface="Aptos Display" panose="020B0004020202020204" pitchFamily="34" charset="0"/>
                <a:cs typeface="Calibri Light"/>
              </a:rPr>
              <a:t>, Cape Town, South Africa </a:t>
            </a:r>
            <a:r>
              <a:rPr lang="en-ZA" sz="1200" spc="-11" dirty="0">
                <a:solidFill>
                  <a:srgbClr val="4BACC6">
                    <a:lumMod val="75000"/>
                  </a:srgbClr>
                </a:solidFill>
                <a:latin typeface="Aptos Display" panose="020B0004020202020204" pitchFamily="34" charset="0"/>
                <a:cs typeface="Calibri Light"/>
              </a:rPr>
              <a:t>(GMT +2).</a:t>
            </a:r>
            <a:endParaRPr kumimoji="0" lang="en-NZ" sz="12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Calibri Ligh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F2162BB-3E70-9E18-0502-2A8731EA481D}"/>
              </a:ext>
            </a:extLst>
          </p:cNvPr>
          <p:cNvSpPr txBox="1"/>
          <p:nvPr/>
        </p:nvSpPr>
        <p:spPr>
          <a:xfrm>
            <a:off x="2837688" y="1896231"/>
            <a:ext cx="722071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en-ZA" sz="1100" dirty="0"/>
              <a:t>This presentation describes two important topics that highlight emerging approaches and ongoing challenges in clinical toxicology practice. The first presentation, </a:t>
            </a:r>
            <a:r>
              <a:rPr lang="en-ZA" sz="1100" i="1" dirty="0"/>
              <a:t>Point-of-Care Ultrasound in Clinical Toxicology</a:t>
            </a:r>
            <a:r>
              <a:rPr lang="en-ZA" sz="1100" dirty="0"/>
              <a:t>, explores the application of bedside ultrasound as a diagnostic and monitoring tool in poisoned patients, demonstrating its value in supporting rapid clinical decision-making and improving patient assessment. The second presentation, </a:t>
            </a:r>
            <a:r>
              <a:rPr lang="en-ZA" sz="1100" i="1" dirty="0"/>
              <a:t>Organophosphate Poisoning in Children: What We Don’t Know</a:t>
            </a:r>
            <a:r>
              <a:rPr lang="en-ZA" sz="1100" dirty="0"/>
              <a:t>, examines current knowledge gaps surrounding the epidemiology, clinical presentation, management, and long-term outcomes of paediatric organophosphate poisoning, emphasizing the need for further research to guide evidence-based care. Together, these presentations showcase the evolving role of innovative diagnostic techniques and research in enhancing the management of toxicological emergencies.</a:t>
            </a:r>
            <a:endParaRPr kumimoji="0" lang="en-N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D80954C-CF4E-83AD-5652-872409A18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32266"/>
            <a:ext cx="2503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52A409-C698-1C59-CC64-484B735D54CC}"/>
              </a:ext>
            </a:extLst>
          </p:cNvPr>
          <p:cNvSpPr/>
          <p:nvPr/>
        </p:nvSpPr>
        <p:spPr>
          <a:xfrm>
            <a:off x="-118593" y="5263033"/>
            <a:ext cx="2673017" cy="241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i="1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New Zealand(NZST):19:00PM </a:t>
            </a:r>
          </a:p>
          <a:p>
            <a:pPr algn="ctr"/>
            <a:r>
              <a:rPr lang="en-US" sz="1100" i="1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Australia (AEST):</a:t>
            </a:r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17:00PM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Thailand (THA): 14:00PM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Hong Kong (HKT): 15:00PM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Malaysia (MYT): 15:00PM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Indochina (ICT): 14:00PM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Bangladesh (BST): 12:30PM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India (IST): 12:30PM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Iran (IRST): 10:30AM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Arabia(AST): 10:00AM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Europe: EEST: 10:00AM| EET: 09:00AM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Western Africa (WAT): 08:00AM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Coordinated Universal time (UTC)/(GMT): 07:00AM</a:t>
            </a:r>
          </a:p>
          <a:p>
            <a:pPr algn="ctr"/>
            <a:r>
              <a:rPr lang="en-US" sz="1100" spc="-1" dirty="0">
                <a:solidFill>
                  <a:srgbClr val="0D0D0D"/>
                </a:solidFill>
                <a:latin typeface="Aptos Display" panose="020B0004020202020204" pitchFamily="34" charset="0"/>
                <a:cs typeface="Calibri"/>
              </a:rPr>
              <a:t>North America (EDT): 03:00AM</a:t>
            </a:r>
            <a:endParaRPr lang="en-US" sz="1200" spc="-1" dirty="0">
              <a:solidFill>
                <a:srgbClr val="0D0D0D"/>
              </a:solidFill>
              <a:latin typeface="Aptos Display" panose="020B0004020202020204" pitchFamily="34" charset="0"/>
              <a:cs typeface="Calibri"/>
            </a:endParaRPr>
          </a:p>
          <a:p>
            <a:endParaRPr lang="en-ZA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DAA877-512F-9124-4F3B-6071EE94255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8672" y="3953442"/>
            <a:ext cx="531432" cy="8064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F9EFE2-3294-1472-2244-475A9FED602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34425" y="4856918"/>
            <a:ext cx="556871" cy="8064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yer Virtual Meeting template.pptx" id="{EDA4EF0A-EDA8-498F-A135-E1A7E2743E0D}" vid="{E09B7B7A-FCFF-4C5B-8F49-2346C1A831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Flyer Virtual Meeting template</Template>
  <TotalTime>1947</TotalTime>
  <Words>292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Black</vt:lpstr>
      <vt:lpstr>Aptos Display</vt:lpstr>
      <vt:lpstr>Arial</vt:lpstr>
      <vt:lpstr>Calibri</vt:lpstr>
      <vt:lpstr>Calibri Light</vt:lpstr>
      <vt:lpstr>Impact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Pletzen, CM, Miss [candacevp@sun.ac.za]</dc:creator>
  <cp:lastModifiedBy>Van Pletzen, CM, Miss [candacevp@sun.ac.za]</cp:lastModifiedBy>
  <cp:revision>7</cp:revision>
  <dcterms:created xsi:type="dcterms:W3CDTF">2026-01-21T09:02:51Z</dcterms:created>
  <dcterms:modified xsi:type="dcterms:W3CDTF">2026-06-26T07:51:58Z</dcterms:modified>
</cp:coreProperties>
</file>